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5" r:id="rId3"/>
    <p:sldId id="266" r:id="rId4"/>
    <p:sldId id="267" r:id="rId5"/>
    <p:sldId id="260" r:id="rId6"/>
    <p:sldId id="271" r:id="rId7"/>
    <p:sldId id="272" r:id="rId8"/>
    <p:sldId id="269" r:id="rId9"/>
    <p:sldId id="268" r:id="rId10"/>
    <p:sldId id="270" r:id="rId11"/>
    <p:sldId id="262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4FC2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506" y="-1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4D966-52CB-4890-A754-01E39EB9B50B}" type="datetimeFigureOut">
              <a:rPr lang="ru-RU" smtClean="0"/>
              <a:t>17.10.2024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244FB-D709-486F-B242-479DC1F23D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74930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4D966-52CB-4890-A754-01E39EB9B50B}" type="datetimeFigureOut">
              <a:rPr lang="ru-RU" smtClean="0"/>
              <a:t>17.10.2024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244FB-D709-486F-B242-479DC1F23D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72438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4D966-52CB-4890-A754-01E39EB9B50B}" type="datetimeFigureOut">
              <a:rPr lang="ru-RU" smtClean="0"/>
              <a:t>17.10.2024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244FB-D709-486F-B242-479DC1F23D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17103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4D966-52CB-4890-A754-01E39EB9B50B}" type="datetimeFigureOut">
              <a:rPr lang="ru-RU" smtClean="0"/>
              <a:t>17.10.2024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244FB-D709-486F-B242-479DC1F23D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33247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4D966-52CB-4890-A754-01E39EB9B50B}" type="datetimeFigureOut">
              <a:rPr lang="ru-RU" smtClean="0"/>
              <a:t>17.10.2024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244FB-D709-486F-B242-479DC1F23D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77490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4D966-52CB-4890-A754-01E39EB9B50B}" type="datetimeFigureOut">
              <a:rPr lang="ru-RU" smtClean="0"/>
              <a:t>17.10.2024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244FB-D709-486F-B242-479DC1F23D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84880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4D966-52CB-4890-A754-01E39EB9B50B}" type="datetimeFigureOut">
              <a:rPr lang="ru-RU" smtClean="0"/>
              <a:t>17.10.2024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244FB-D709-486F-B242-479DC1F23D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13169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4D966-52CB-4890-A754-01E39EB9B50B}" type="datetimeFigureOut">
              <a:rPr lang="ru-RU" smtClean="0"/>
              <a:t>17.10.2024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244FB-D709-486F-B242-479DC1F23D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14103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4D966-52CB-4890-A754-01E39EB9B50B}" type="datetimeFigureOut">
              <a:rPr lang="ru-RU" smtClean="0"/>
              <a:t>17.10.2024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244FB-D709-486F-B242-479DC1F23D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86144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4D966-52CB-4890-A754-01E39EB9B50B}" type="datetimeFigureOut">
              <a:rPr lang="ru-RU" smtClean="0"/>
              <a:t>17.10.2024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244FB-D709-486F-B242-479DC1F23D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18011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4D966-52CB-4890-A754-01E39EB9B50B}" type="datetimeFigureOut">
              <a:rPr lang="ru-RU" smtClean="0"/>
              <a:t>17.10.2024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244FB-D709-486F-B242-479DC1F23D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19423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84D966-52CB-4890-A754-01E39EB9B50B}" type="datetimeFigureOut">
              <a:rPr lang="ru-RU" smtClean="0"/>
              <a:t>17.10.2024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3244FB-D709-486F-B242-479DC1F23D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4482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331640" y="796280"/>
            <a:ext cx="6552727" cy="107721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lvl="0" algn="ctr"/>
            <a:r>
              <a:rPr lang="ru-RU" sz="3200" b="1" dirty="0" smtClean="0">
                <a:solidFill>
                  <a:srgbClr val="0070C0"/>
                </a:solidFill>
              </a:rPr>
              <a:t>9-</a:t>
            </a:r>
            <a:r>
              <a:rPr lang="en-US" sz="3200" b="1" dirty="0" err="1" smtClean="0">
                <a:solidFill>
                  <a:srgbClr val="0070C0"/>
                </a:solidFill>
              </a:rPr>
              <a:t>mavzu</a:t>
            </a:r>
            <a:r>
              <a:rPr lang="en-US" sz="3200" b="1" dirty="0" smtClean="0">
                <a:solidFill>
                  <a:srgbClr val="0070C0"/>
                </a:solidFill>
              </a:rPr>
              <a:t>: </a:t>
            </a:r>
            <a:r>
              <a:rPr lang="en-US" sz="3200" b="1" dirty="0" err="1" smtClean="0">
                <a:solidFill>
                  <a:srgbClr val="0070C0"/>
                </a:solidFill>
              </a:rPr>
              <a:t>Strategik</a:t>
            </a:r>
            <a:r>
              <a:rPr lang="en-US" sz="3200" b="1" dirty="0" smtClean="0">
                <a:solidFill>
                  <a:srgbClr val="0070C0"/>
                </a:solidFill>
              </a:rPr>
              <a:t> </a:t>
            </a:r>
            <a:r>
              <a:rPr lang="en-US" sz="3200" b="1" dirty="0" err="1">
                <a:solidFill>
                  <a:srgbClr val="0070C0"/>
                </a:solidFill>
              </a:rPr>
              <a:t>rejalarni</a:t>
            </a:r>
            <a:r>
              <a:rPr lang="en-US" sz="3200" b="1" dirty="0">
                <a:solidFill>
                  <a:srgbClr val="0070C0"/>
                </a:solidFill>
              </a:rPr>
              <a:t> </a:t>
            </a:r>
            <a:r>
              <a:rPr lang="en-US" sz="3200" b="1" dirty="0" err="1">
                <a:solidFill>
                  <a:srgbClr val="0070C0"/>
                </a:solidFill>
              </a:rPr>
              <a:t>amalga</a:t>
            </a:r>
            <a:r>
              <a:rPr lang="en-US" sz="3200" b="1" dirty="0">
                <a:solidFill>
                  <a:srgbClr val="0070C0"/>
                </a:solidFill>
              </a:rPr>
              <a:t> </a:t>
            </a:r>
            <a:r>
              <a:rPr lang="en-US" sz="3200" b="1" dirty="0" err="1">
                <a:solidFill>
                  <a:srgbClr val="0070C0"/>
                </a:solidFill>
              </a:rPr>
              <a:t>oshirish</a:t>
            </a:r>
            <a:endParaRPr lang="ru-RU" sz="2800" b="1" dirty="0">
              <a:solidFill>
                <a:srgbClr val="0070C0"/>
              </a:solidFill>
              <a:latin typeface="Times New Roman"/>
              <a:ea typeface="Times New Roman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707904" y="2277433"/>
            <a:ext cx="2024226" cy="523220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lvl="0" algn="ctr"/>
            <a:r>
              <a:rPr lang="en-US" sz="2800" b="1" dirty="0">
                <a:solidFill>
                  <a:srgbClr val="0070C0"/>
                </a:solidFill>
                <a:latin typeface="Times New Roman"/>
                <a:ea typeface="Times New Roman"/>
              </a:rPr>
              <a:t>REJA</a:t>
            </a:r>
            <a:endParaRPr lang="ru-RU" sz="2800" b="1" dirty="0">
              <a:solidFill>
                <a:srgbClr val="0070C0"/>
              </a:solidFill>
              <a:latin typeface="Times New Roman"/>
              <a:ea typeface="Times New Roman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78134" y="3356992"/>
            <a:ext cx="597439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sz="2800" dirty="0" smtClean="0">
                <a:effectLst/>
              </a:rPr>
              <a:t>1.Strategik </a:t>
            </a:r>
            <a:r>
              <a:rPr lang="en-US" sz="2800" dirty="0" err="1" smtClean="0">
                <a:effectLst/>
              </a:rPr>
              <a:t>rejalarning</a:t>
            </a:r>
            <a:r>
              <a:rPr lang="en-US" sz="2800" dirty="0" smtClean="0">
                <a:effectLst/>
              </a:rPr>
              <a:t> </a:t>
            </a:r>
            <a:r>
              <a:rPr lang="en-US" sz="2800" dirty="0" err="1" smtClean="0">
                <a:effectLst/>
              </a:rPr>
              <a:t>amalga</a:t>
            </a:r>
            <a:r>
              <a:rPr lang="en-US" sz="2800" dirty="0" smtClean="0">
                <a:effectLst/>
              </a:rPr>
              <a:t> </a:t>
            </a:r>
            <a:r>
              <a:rPr lang="en-US" sz="2800" dirty="0" err="1" smtClean="0">
                <a:effectLst/>
              </a:rPr>
              <a:t>oshirilishi</a:t>
            </a:r>
            <a:endParaRPr lang="ru-RU" sz="2400" dirty="0">
              <a:effectLst/>
              <a:latin typeface="Times New Roman"/>
              <a:ea typeface="Times New Roman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20921" y="4005064"/>
            <a:ext cx="41931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sz="2800" dirty="0" smtClean="0">
                <a:effectLst/>
              </a:rPr>
              <a:t>2.O'zgartirishlar </a:t>
            </a:r>
            <a:r>
              <a:rPr lang="en-US" sz="2800" dirty="0" err="1" smtClean="0">
                <a:effectLst/>
              </a:rPr>
              <a:t>boshqaruvi</a:t>
            </a:r>
            <a:endParaRPr lang="ru-RU" sz="2400" dirty="0">
              <a:effectLst/>
              <a:latin typeface="Times New Roman"/>
              <a:ea typeface="Times New Roman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78134" y="4653136"/>
            <a:ext cx="371691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sz="2800" dirty="0" smtClean="0">
                <a:effectLst/>
              </a:rPr>
              <a:t>3.Resurslarni </a:t>
            </a:r>
            <a:r>
              <a:rPr lang="en-US" sz="2800" dirty="0" err="1" smtClean="0">
                <a:effectLst/>
              </a:rPr>
              <a:t>taqsimlash</a:t>
            </a:r>
            <a:endParaRPr lang="ru-RU" sz="2400" dirty="0"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2213612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557477"/>
            <a:ext cx="3805765" cy="5103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95536" y="779569"/>
            <a:ext cx="417646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b="1" dirty="0" err="1">
                <a:solidFill>
                  <a:srgbClr val="FF0000"/>
                </a:solidFill>
              </a:rPr>
              <a:t>Strategik</a:t>
            </a:r>
            <a:r>
              <a:rPr lang="ru-RU" sz="2800" b="1" dirty="0">
                <a:solidFill>
                  <a:srgbClr val="FF0000"/>
                </a:solidFill>
              </a:rPr>
              <a:t> </a:t>
            </a:r>
            <a:r>
              <a:rPr lang="ru-RU" sz="2800" b="1" dirty="0" err="1">
                <a:solidFill>
                  <a:srgbClr val="FF0000"/>
                </a:solidFill>
              </a:rPr>
              <a:t>amalga</a:t>
            </a:r>
            <a:r>
              <a:rPr lang="ru-RU" sz="2800" b="1" dirty="0">
                <a:solidFill>
                  <a:srgbClr val="FF0000"/>
                </a:solidFill>
              </a:rPr>
              <a:t> </a:t>
            </a:r>
            <a:r>
              <a:rPr lang="ru-RU" sz="2800" b="1" dirty="0" err="1" smtClean="0">
                <a:solidFill>
                  <a:srgbClr val="FF0000"/>
                </a:solidFill>
              </a:rPr>
              <a:t>oshirish</a:t>
            </a:r>
            <a:endParaRPr lang="en-US" sz="2800" b="1" dirty="0" smtClean="0">
              <a:solidFill>
                <a:srgbClr val="FF0000"/>
              </a:solidFill>
            </a:endParaRPr>
          </a:p>
          <a:p>
            <a:pPr algn="just"/>
            <a:endParaRPr lang="en-US" sz="2800" b="1" dirty="0">
              <a:solidFill>
                <a:srgbClr val="FF0000"/>
              </a:solidFill>
            </a:endParaRPr>
          </a:p>
          <a:p>
            <a:pPr algn="just"/>
            <a:r>
              <a:rPr lang="en-US" sz="2800" b="1" dirty="0" smtClean="0">
                <a:solidFill>
                  <a:srgbClr val="FF0000"/>
                </a:solidFill>
              </a:rPr>
              <a:t>-</a:t>
            </a:r>
            <a:r>
              <a:rPr lang="ru-RU" sz="2800" b="1" dirty="0" smtClean="0">
                <a:solidFill>
                  <a:srgbClr val="FF0000"/>
                </a:solidFill>
              </a:rPr>
              <a:t> </a:t>
            </a:r>
            <a:r>
              <a:rPr lang="ru-RU" sz="2800" dirty="0" err="1"/>
              <a:t>istalgan</a:t>
            </a:r>
            <a:r>
              <a:rPr lang="ru-RU" sz="2800" dirty="0"/>
              <a:t> </a:t>
            </a:r>
            <a:r>
              <a:rPr lang="ru-RU" sz="2800" dirty="0" err="1"/>
              <a:t>natijalarga</a:t>
            </a:r>
            <a:r>
              <a:rPr lang="ru-RU" sz="2800" dirty="0"/>
              <a:t>, </a:t>
            </a:r>
            <a:r>
              <a:rPr lang="ru-RU" sz="2800" dirty="0" err="1" smtClean="0"/>
              <a:t>ayniqsa</a:t>
            </a:r>
            <a:r>
              <a:rPr lang="en-US" sz="2800" dirty="0" smtClean="0"/>
              <a:t>,</a:t>
            </a:r>
            <a:r>
              <a:rPr lang="ru-RU" sz="2800" dirty="0" smtClean="0"/>
              <a:t> </a:t>
            </a:r>
            <a:r>
              <a:rPr lang="ru-RU" sz="2800" dirty="0" err="1"/>
              <a:t>tashkilotning</a:t>
            </a:r>
            <a:r>
              <a:rPr lang="ru-RU" sz="2800" dirty="0"/>
              <a:t> </a:t>
            </a:r>
            <a:r>
              <a:rPr lang="ru-RU" sz="2800" dirty="0" err="1"/>
              <a:t>uzoq</a:t>
            </a:r>
            <a:r>
              <a:rPr lang="ru-RU" sz="2800" dirty="0"/>
              <a:t> </a:t>
            </a:r>
            <a:r>
              <a:rPr lang="ru-RU" sz="2800" dirty="0" err="1"/>
              <a:t>muddatli</a:t>
            </a:r>
            <a:r>
              <a:rPr lang="ru-RU" sz="2800" dirty="0"/>
              <a:t> </a:t>
            </a:r>
            <a:r>
              <a:rPr lang="ru-RU" sz="2800" dirty="0" err="1"/>
              <a:t>maqsadlariga</a:t>
            </a:r>
            <a:r>
              <a:rPr lang="ru-RU" sz="2800" dirty="0"/>
              <a:t> </a:t>
            </a:r>
            <a:r>
              <a:rPr lang="ru-RU" sz="2800" dirty="0" err="1"/>
              <a:t>erishish</a:t>
            </a:r>
            <a:r>
              <a:rPr lang="ru-RU" sz="2800" dirty="0"/>
              <a:t> </a:t>
            </a:r>
            <a:r>
              <a:rPr lang="ru-RU" sz="2800" dirty="0" err="1"/>
              <a:t>uchun</a:t>
            </a:r>
            <a:r>
              <a:rPr lang="ru-RU" sz="2800" dirty="0"/>
              <a:t> </a:t>
            </a:r>
            <a:r>
              <a:rPr lang="ru-RU" sz="2800" dirty="0" err="1"/>
              <a:t>rejalarni</a:t>
            </a:r>
            <a:r>
              <a:rPr lang="ru-RU" sz="2800" dirty="0"/>
              <a:t> </a:t>
            </a:r>
            <a:r>
              <a:rPr lang="ru-RU" sz="2800" dirty="0" err="1"/>
              <a:t>harakatga</a:t>
            </a:r>
            <a:r>
              <a:rPr lang="ru-RU" sz="2800" dirty="0"/>
              <a:t> </a:t>
            </a:r>
            <a:r>
              <a:rPr lang="ru-RU" sz="2800" dirty="0" err="1"/>
              <a:t>aylantirish</a:t>
            </a:r>
            <a:r>
              <a:rPr lang="ru-RU" sz="2800" dirty="0"/>
              <a:t> </a:t>
            </a:r>
            <a:r>
              <a:rPr lang="ru-RU" sz="2800" dirty="0" err="1"/>
              <a:t>strategiyasini</a:t>
            </a:r>
            <a:r>
              <a:rPr lang="ru-RU" sz="2800" dirty="0"/>
              <a:t> </a:t>
            </a:r>
            <a:r>
              <a:rPr lang="ru-RU" sz="2800" dirty="0" err="1"/>
              <a:t>tavsiflaydi</a:t>
            </a:r>
            <a:r>
              <a:rPr lang="ru-RU" sz="2800" dirty="0"/>
              <a:t>. </a:t>
            </a:r>
            <a:r>
              <a:rPr lang="ru-RU" sz="2800" dirty="0" err="1"/>
              <a:t>Bu</a:t>
            </a:r>
            <a:r>
              <a:rPr lang="ru-RU" sz="2800" dirty="0"/>
              <a:t> </a:t>
            </a:r>
            <a:r>
              <a:rPr lang="ru-RU" sz="2800" dirty="0" err="1"/>
              <a:t>strategik</a:t>
            </a:r>
            <a:r>
              <a:rPr lang="ru-RU" sz="2800" dirty="0"/>
              <a:t> </a:t>
            </a:r>
            <a:r>
              <a:rPr lang="ru-RU" sz="2800" dirty="0" err="1"/>
              <a:t>reja</a:t>
            </a:r>
            <a:r>
              <a:rPr lang="ru-RU" sz="2800" dirty="0"/>
              <a:t> </a:t>
            </a:r>
            <a:r>
              <a:rPr lang="ru-RU" sz="2800" dirty="0" err="1"/>
              <a:t>tashkilotda</a:t>
            </a:r>
            <a:r>
              <a:rPr lang="ru-RU" sz="2800" dirty="0"/>
              <a:t> </a:t>
            </a:r>
            <a:r>
              <a:rPr lang="ru-RU" sz="2800" dirty="0" err="1"/>
              <a:t>qat'iy</a:t>
            </a:r>
            <a:r>
              <a:rPr lang="ru-RU" sz="2800" dirty="0"/>
              <a:t> </a:t>
            </a:r>
            <a:r>
              <a:rPr lang="ru-RU" sz="2800" dirty="0" err="1"/>
              <a:t>ishlashga</a:t>
            </a:r>
            <a:r>
              <a:rPr lang="ru-RU" sz="2800" dirty="0"/>
              <a:t> </a:t>
            </a:r>
            <a:r>
              <a:rPr lang="ru-RU" sz="2800" dirty="0" err="1"/>
              <a:t>o'zgartiriladigan</a:t>
            </a:r>
            <a:r>
              <a:rPr lang="ru-RU" sz="2800" dirty="0"/>
              <a:t> </a:t>
            </a:r>
            <a:r>
              <a:rPr lang="ru-RU" sz="2800" dirty="0" err="1"/>
              <a:t>tadbirlar</a:t>
            </a:r>
            <a:r>
              <a:rPr lang="ru-RU" sz="2800" dirty="0"/>
              <a:t> </a:t>
            </a:r>
            <a:r>
              <a:rPr lang="ru-RU" sz="2800" dirty="0" err="1" smtClean="0"/>
              <a:t>to'plami</a:t>
            </a:r>
            <a:r>
              <a:rPr lang="en-US" sz="2800" dirty="0" smtClean="0"/>
              <a:t>dir.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7014756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2492896"/>
            <a:ext cx="8352928" cy="288032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– </a:t>
            </a:r>
            <a:r>
              <a:rPr lang="en-US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bu</a:t>
            </a:r>
            <a:r>
              <a:rPr lang="en-US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amaliy</a:t>
            </a:r>
            <a:r>
              <a:rPr lang="en-US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ma’muriy</a:t>
            </a:r>
            <a:r>
              <a:rPr lang="en-US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ish</a:t>
            </a:r>
            <a:r>
              <a:rPr lang="en-US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bo’lib</a:t>
            </a:r>
            <a:r>
              <a:rPr lang="en-US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en-US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tashkil</a:t>
            </a:r>
            <a:r>
              <a:rPr lang="en-US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etish</a:t>
            </a:r>
            <a:r>
              <a:rPr lang="en-US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en-US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moliyaviy</a:t>
            </a:r>
            <a:r>
              <a:rPr lang="en-US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rejalashtirish</a:t>
            </a:r>
            <a:r>
              <a:rPr lang="en-US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en-US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zaruriy</a:t>
            </a:r>
            <a:r>
              <a:rPr lang="en-US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siyosatni</a:t>
            </a:r>
            <a:r>
              <a:rPr lang="en-US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yuritish</a:t>
            </a:r>
            <a:r>
              <a:rPr lang="en-US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en-US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motivatsiya</a:t>
            </a:r>
            <a:r>
              <a:rPr lang="en-US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va</a:t>
            </a:r>
            <a:r>
              <a:rPr lang="en-US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kompaniya</a:t>
            </a:r>
            <a:r>
              <a:rPr lang="en-US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madaniyatini</a:t>
            </a:r>
            <a:r>
              <a:rPr lang="en-US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hamda</a:t>
            </a:r>
            <a:r>
              <a:rPr lang="en-US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boshqarish</a:t>
            </a:r>
            <a:r>
              <a:rPr lang="en-US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usullarini</a:t>
            </a:r>
            <a:r>
              <a:rPr lang="en-US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yaratish</a:t>
            </a:r>
            <a:r>
              <a:rPr lang="en-US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en-US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qisqasi</a:t>
            </a:r>
            <a:r>
              <a:rPr lang="en-US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en-US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kompaniya</a:t>
            </a:r>
            <a:r>
              <a:rPr lang="en-US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maqsadlarini</a:t>
            </a:r>
            <a:r>
              <a:rPr lang="en-US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amalga</a:t>
            </a:r>
            <a:r>
              <a:rPr lang="en-US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oshirishga</a:t>
            </a:r>
            <a:r>
              <a:rPr lang="en-US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xizmat</a:t>
            </a:r>
            <a:r>
              <a:rPr lang="en-US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qiluvchi</a:t>
            </a:r>
            <a:r>
              <a:rPr lang="en-US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hamma</a:t>
            </a:r>
            <a:r>
              <a:rPr lang="en-US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harakatlar</a:t>
            </a:r>
            <a:r>
              <a:rPr lang="en-US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majmuasidan</a:t>
            </a:r>
            <a:r>
              <a:rPr lang="en-US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iborat</a:t>
            </a:r>
            <a:r>
              <a:rPr lang="en-US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  <a:endParaRPr lang="ru-RU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51520" y="620688"/>
            <a:ext cx="5976664" cy="646331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r>
              <a:rPr lang="en-US" sz="3600" dirty="0" err="1">
                <a:solidFill>
                  <a:prstClr val="black">
                    <a:lumMod val="95000"/>
                    <a:lumOff val="5000"/>
                  </a:prstClr>
                </a:solidFill>
              </a:rPr>
              <a:t>Strategiyani</a:t>
            </a:r>
            <a:r>
              <a:rPr lang="en-US" sz="3600" dirty="0">
                <a:solidFill>
                  <a:prstClr val="black">
                    <a:lumMod val="95000"/>
                    <a:lumOff val="5000"/>
                  </a:prstClr>
                </a:solidFill>
              </a:rPr>
              <a:t> </a:t>
            </a:r>
            <a:r>
              <a:rPr lang="en-US" sz="3600" dirty="0" err="1">
                <a:solidFill>
                  <a:prstClr val="black">
                    <a:lumMod val="95000"/>
                    <a:lumOff val="5000"/>
                  </a:prstClr>
                </a:solidFill>
              </a:rPr>
              <a:t>amalga</a:t>
            </a:r>
            <a:r>
              <a:rPr lang="en-US" sz="3600" dirty="0">
                <a:solidFill>
                  <a:prstClr val="black">
                    <a:lumMod val="95000"/>
                    <a:lumOff val="5000"/>
                  </a:prstClr>
                </a:solidFill>
              </a:rPr>
              <a:t> </a:t>
            </a:r>
            <a:r>
              <a:rPr lang="en-US" sz="3600" dirty="0" err="1">
                <a:solidFill>
                  <a:prstClr val="black">
                    <a:lumMod val="95000"/>
                    <a:lumOff val="5000"/>
                  </a:prstClr>
                </a:solidFill>
              </a:rPr>
              <a:t>oshirish</a:t>
            </a:r>
            <a:r>
              <a:rPr lang="en-US" sz="3600" dirty="0">
                <a:solidFill>
                  <a:prstClr val="black">
                    <a:lumMod val="95000"/>
                    <a:lumOff val="5000"/>
                  </a:prstClr>
                </a:solidFill>
              </a:rPr>
              <a:t>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333128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548680"/>
            <a:ext cx="8064896" cy="646331"/>
          </a:xfrm>
          <a:prstGeom prst="rect">
            <a:avLst/>
          </a:prstGeom>
          <a:solidFill>
            <a:srgbClr val="24FC2E"/>
          </a:solidFill>
        </p:spPr>
        <p:txBody>
          <a:bodyPr wrap="square">
            <a:spAutoFit/>
          </a:bodyPr>
          <a:lstStyle/>
          <a:p>
            <a:r>
              <a:rPr lang="en-US" sz="3600" b="1" dirty="0" err="1">
                <a:solidFill>
                  <a:prstClr val="black">
                    <a:lumMod val="95000"/>
                    <a:lumOff val="5000"/>
                  </a:prstClr>
                </a:solidFill>
              </a:rPr>
              <a:t>Strategiyani</a:t>
            </a:r>
            <a:r>
              <a:rPr lang="en-US" sz="3600" b="1" dirty="0">
                <a:solidFill>
                  <a:prstClr val="black">
                    <a:lumMod val="95000"/>
                    <a:lumOff val="5000"/>
                  </a:prstClr>
                </a:solidFill>
              </a:rPr>
              <a:t> </a:t>
            </a:r>
            <a:r>
              <a:rPr lang="en-US" sz="3600" b="1" dirty="0" err="1">
                <a:solidFill>
                  <a:prstClr val="black">
                    <a:lumMod val="95000"/>
                    <a:lumOff val="5000"/>
                  </a:prstClr>
                </a:solidFill>
              </a:rPr>
              <a:t>amalga</a:t>
            </a:r>
            <a:r>
              <a:rPr lang="en-US" sz="3600" b="1" dirty="0">
                <a:solidFill>
                  <a:prstClr val="black">
                    <a:lumMod val="95000"/>
                    <a:lumOff val="5000"/>
                  </a:prstClr>
                </a:solidFill>
              </a:rPr>
              <a:t> </a:t>
            </a:r>
            <a:r>
              <a:rPr lang="en-US" sz="3600" b="1" dirty="0" err="1" smtClean="0">
                <a:solidFill>
                  <a:prstClr val="black">
                    <a:lumMod val="95000"/>
                    <a:lumOff val="5000"/>
                  </a:prstClr>
                </a:solidFill>
              </a:rPr>
              <a:t>oshirish</a:t>
            </a:r>
            <a:r>
              <a:rPr lang="en-US" sz="3600" b="1" dirty="0" smtClean="0">
                <a:solidFill>
                  <a:prstClr val="black">
                    <a:lumMod val="95000"/>
                    <a:lumOff val="5000"/>
                  </a:prstClr>
                </a:solidFill>
              </a:rPr>
              <a:t> </a:t>
            </a:r>
            <a:r>
              <a:rPr lang="en-US" sz="3600" b="1" dirty="0" err="1" smtClean="0">
                <a:solidFill>
                  <a:prstClr val="black">
                    <a:lumMod val="95000"/>
                    <a:lumOff val="5000"/>
                  </a:prstClr>
                </a:solidFill>
              </a:rPr>
              <a:t>maqsadlari</a:t>
            </a:r>
            <a:r>
              <a:rPr lang="en-US" sz="3600" b="1" dirty="0" smtClean="0">
                <a:solidFill>
                  <a:prstClr val="black">
                    <a:lumMod val="95000"/>
                    <a:lumOff val="5000"/>
                  </a:prstClr>
                </a:solidFill>
              </a:rPr>
              <a:t> </a:t>
            </a:r>
            <a:endParaRPr lang="ru-RU" sz="24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46702" y="1556792"/>
            <a:ext cx="8424936" cy="100811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Korxona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qanday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biznesda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faoliyat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ko’rsatadi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en-US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strategik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tasavvurni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shakllantirish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en-US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ya’ni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missiyani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va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maqsadlarni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aniqlash</a:t>
            </a:r>
            <a:endParaRPr lang="ru-RU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18205" y="2852936"/>
            <a:ext cx="8424936" cy="64807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Strategik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tasavvurni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va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missiyani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qayta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shakllantirish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endParaRPr lang="ru-RU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18205" y="3846132"/>
            <a:ext cx="8424936" cy="648072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Qo’yilgan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maqsadlarga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erishish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strategiyasini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yaratish</a:t>
            </a:r>
            <a:endParaRPr lang="ru-RU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46702" y="4653136"/>
            <a:ext cx="8424936" cy="72008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Tanlangan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strategiyasini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sifatli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va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samarali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tadbiq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etish</a:t>
            </a:r>
            <a:endParaRPr lang="ru-RU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18205" y="5571120"/>
            <a:ext cx="8424936" cy="75632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Faoliyat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natijalarini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baholash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en-US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an’analarni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aniqlash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va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moslashuvchan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harakatlarni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belgilash</a:t>
            </a:r>
            <a:endParaRPr lang="ru-RU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57608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116632"/>
            <a:ext cx="7920880" cy="69269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STRATEGIYANI AMALGA OSHIRISH JARAYONINING 8 TA ASOSIY BOSHQARUV ELEMENTLARI 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79512" y="1556792"/>
            <a:ext cx="2520280" cy="1296144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Rivojlana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oladigan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tashkilotni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yaratish</a:t>
            </a:r>
            <a:endParaRPr lang="ru-RU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79512" y="3068960"/>
            <a:ext cx="2520280" cy="1296144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Strategik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liderlikni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amalga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oshirish</a:t>
            </a:r>
            <a:endParaRPr lang="ru-RU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79512" y="4581127"/>
            <a:ext cx="2520280" cy="1610139"/>
          </a:xfrm>
          <a:prstGeom prst="rect">
            <a:avLst/>
          </a:prstGeom>
          <a:solidFill>
            <a:srgbClr val="24FC2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Strategiyaga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mos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korporativ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madaniyatni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shakllantirish</a:t>
            </a:r>
            <a:endParaRPr lang="ru-RU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843808" y="1052736"/>
            <a:ext cx="3096344" cy="151216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Katta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miqdordagi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resurslarni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strategik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</a:t>
            </a:r>
            <a:r>
              <a:rPr lang="en-US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muhim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faoliyat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turlariga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jamlash</a:t>
            </a:r>
            <a:endParaRPr lang="ru-RU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843808" y="2636913"/>
            <a:ext cx="3096344" cy="2749284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err="1" smtClean="0"/>
              <a:t>Strategiyani</a:t>
            </a:r>
            <a:r>
              <a:rPr lang="en-US" sz="2000" dirty="0" smtClean="0"/>
              <a:t> </a:t>
            </a:r>
            <a:r>
              <a:rPr lang="en-US" sz="2000" dirty="0" err="1" smtClean="0"/>
              <a:t>bajarish</a:t>
            </a:r>
            <a:r>
              <a:rPr lang="en-US" sz="2000" dirty="0" smtClean="0"/>
              <a:t> </a:t>
            </a:r>
            <a:r>
              <a:rPr lang="en-US" sz="2000" dirty="0" err="1" smtClean="0"/>
              <a:t>uchun</a:t>
            </a:r>
            <a:r>
              <a:rPr lang="en-US" sz="2000" dirty="0" smtClean="0"/>
              <a:t> </a:t>
            </a:r>
            <a:r>
              <a:rPr lang="en-US" sz="2000" dirty="0" err="1" smtClean="0"/>
              <a:t>zarur</a:t>
            </a:r>
            <a:r>
              <a:rPr lang="en-US" sz="2000" dirty="0" smtClean="0"/>
              <a:t> </a:t>
            </a:r>
            <a:r>
              <a:rPr lang="en-US" sz="2000" dirty="0" err="1" smtClean="0"/>
              <a:t>savollar</a:t>
            </a:r>
            <a:r>
              <a:rPr lang="en-US" sz="2000" dirty="0" smtClean="0"/>
              <a:t>: </a:t>
            </a:r>
          </a:p>
          <a:p>
            <a:pPr marL="285750" indent="-285750" algn="just">
              <a:buFontTx/>
              <a:buChar char="-"/>
            </a:pPr>
            <a:r>
              <a:rPr lang="en-US" sz="2000" dirty="0" err="1" smtClean="0"/>
              <a:t>Nimani</a:t>
            </a:r>
            <a:r>
              <a:rPr lang="en-US" sz="2000" dirty="0" smtClean="0"/>
              <a:t> </a:t>
            </a:r>
            <a:r>
              <a:rPr lang="en-US" sz="2000" dirty="0" err="1" smtClean="0"/>
              <a:t>hozir</a:t>
            </a:r>
            <a:r>
              <a:rPr lang="en-US" sz="2000" dirty="0" smtClean="0"/>
              <a:t>, </a:t>
            </a:r>
            <a:r>
              <a:rPr lang="en-US" sz="2000" dirty="0" err="1" smtClean="0"/>
              <a:t>nimani</a:t>
            </a:r>
            <a:r>
              <a:rPr lang="en-US" sz="2000" dirty="0" smtClean="0"/>
              <a:t> </a:t>
            </a:r>
            <a:r>
              <a:rPr lang="en-US" sz="2000" dirty="0" err="1" smtClean="0"/>
              <a:t>keyin</a:t>
            </a:r>
            <a:r>
              <a:rPr lang="en-US" sz="2000" dirty="0" smtClean="0"/>
              <a:t> </a:t>
            </a:r>
            <a:r>
              <a:rPr lang="en-US" sz="2000" dirty="0" err="1" smtClean="0"/>
              <a:t>qilish</a:t>
            </a:r>
            <a:r>
              <a:rPr lang="en-US" sz="2000" dirty="0" smtClean="0"/>
              <a:t> </a:t>
            </a:r>
            <a:r>
              <a:rPr lang="en-US" sz="2000" dirty="0" err="1" smtClean="0"/>
              <a:t>kerak</a:t>
            </a:r>
            <a:r>
              <a:rPr lang="en-US" sz="2000" dirty="0" smtClean="0"/>
              <a:t>?</a:t>
            </a:r>
          </a:p>
          <a:p>
            <a:pPr marL="285750" indent="-285750" algn="just">
              <a:buFontTx/>
              <a:buChar char="-"/>
            </a:pPr>
            <a:r>
              <a:rPr lang="en-US" sz="2000" dirty="0" err="1" smtClean="0"/>
              <a:t>Nima</a:t>
            </a:r>
            <a:r>
              <a:rPr lang="en-US" sz="2000" dirty="0" smtClean="0"/>
              <a:t> </a:t>
            </a:r>
            <a:r>
              <a:rPr lang="en-US" sz="2000" dirty="0" err="1" smtClean="0"/>
              <a:t>ko’proq</a:t>
            </a:r>
            <a:r>
              <a:rPr lang="en-US" sz="2000" dirty="0" smtClean="0"/>
              <a:t> </a:t>
            </a:r>
            <a:r>
              <a:rPr lang="en-US" sz="2000" dirty="0" err="1" smtClean="0"/>
              <a:t>e’tibor</a:t>
            </a:r>
            <a:r>
              <a:rPr lang="en-US" sz="2000" dirty="0" smtClean="0"/>
              <a:t> </a:t>
            </a:r>
            <a:r>
              <a:rPr lang="en-US" sz="2000" dirty="0" err="1" smtClean="0"/>
              <a:t>va</a:t>
            </a:r>
            <a:r>
              <a:rPr lang="en-US" sz="2000" dirty="0" smtClean="0"/>
              <a:t> </a:t>
            </a:r>
            <a:r>
              <a:rPr lang="en-US" sz="2000" dirty="0" err="1" smtClean="0"/>
              <a:t>vaqt</a:t>
            </a:r>
            <a:r>
              <a:rPr lang="en-US" sz="2000" dirty="0" smtClean="0"/>
              <a:t> </a:t>
            </a:r>
            <a:r>
              <a:rPr lang="en-US" sz="2000" dirty="0" err="1" smtClean="0"/>
              <a:t>talab</a:t>
            </a:r>
            <a:r>
              <a:rPr lang="en-US" sz="2000" dirty="0" smtClean="0"/>
              <a:t> </a:t>
            </a:r>
            <a:r>
              <a:rPr lang="en-US" sz="2000" dirty="0" err="1" smtClean="0"/>
              <a:t>qiladi</a:t>
            </a:r>
            <a:r>
              <a:rPr lang="en-US" sz="2000" dirty="0" smtClean="0"/>
              <a:t>?</a:t>
            </a:r>
          </a:p>
          <a:p>
            <a:pPr marL="285750" indent="-285750" algn="just">
              <a:buFontTx/>
              <a:buChar char="-"/>
            </a:pPr>
            <a:r>
              <a:rPr lang="en-US" sz="2000" dirty="0" err="1" smtClean="0"/>
              <a:t>Nimani</a:t>
            </a:r>
            <a:r>
              <a:rPr lang="en-US" sz="2000" dirty="0" smtClean="0"/>
              <a:t> </a:t>
            </a:r>
            <a:r>
              <a:rPr lang="en-US" sz="2000" dirty="0" err="1" smtClean="0"/>
              <a:t>boshqalarga</a:t>
            </a:r>
            <a:r>
              <a:rPr lang="en-US" sz="2000" dirty="0" smtClean="0"/>
              <a:t> </a:t>
            </a:r>
            <a:r>
              <a:rPr lang="en-US" sz="2000" dirty="0" err="1" smtClean="0"/>
              <a:t>topshirish</a:t>
            </a:r>
            <a:r>
              <a:rPr lang="en-US" sz="2000" dirty="0" smtClean="0"/>
              <a:t> </a:t>
            </a:r>
            <a:r>
              <a:rPr lang="en-US" sz="2000" dirty="0" err="1" smtClean="0"/>
              <a:t>mumkin</a:t>
            </a:r>
            <a:r>
              <a:rPr lang="en-US" sz="2000" dirty="0"/>
              <a:t>?</a:t>
            </a:r>
            <a:endParaRPr lang="en-US" sz="2000" dirty="0" smtClean="0"/>
          </a:p>
          <a:p>
            <a:pPr marL="285750" indent="-285750" algn="just">
              <a:buFontTx/>
              <a:buChar char="-"/>
            </a:pPr>
            <a:endParaRPr lang="ru-RU" sz="20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2843808" y="5543195"/>
            <a:ext cx="3096344" cy="129614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Rag’batlantirish</a:t>
            </a:r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</a:t>
            </a:r>
            <a:r>
              <a:rPr lang="en-US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va</a:t>
            </a:r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mukofotlash</a:t>
            </a:r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tizimini</a:t>
            </a:r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strategik</a:t>
            </a:r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maqsadlarga</a:t>
            </a:r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erishish</a:t>
            </a:r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bilan</a:t>
            </a:r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bog’lash</a:t>
            </a:r>
            <a:endParaRPr lang="ru-RU" sz="2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156176" y="1556792"/>
            <a:ext cx="2736304" cy="129614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Strategiyani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qo’llab-quvvatlovchi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siyosatni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yuritish</a:t>
            </a:r>
            <a:endParaRPr lang="ru-RU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6084168" y="2996952"/>
            <a:ext cx="2808312" cy="1296144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Doimiy</a:t>
            </a:r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takomillashtirish</a:t>
            </a:r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uchun</a:t>
            </a:r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eng</a:t>
            </a:r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yaxshi</a:t>
            </a:r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mexanizm</a:t>
            </a:r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va</a:t>
            </a:r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amaliyotini</a:t>
            </a:r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joriy</a:t>
            </a:r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qilish</a:t>
            </a:r>
            <a:endParaRPr lang="ru-RU" sz="2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084168" y="4504522"/>
            <a:ext cx="2808312" cy="202082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Korxonani</a:t>
            </a:r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qo’llab-quvvatlovchi</a:t>
            </a:r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xodimlarga</a:t>
            </a:r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o’z</a:t>
            </a:r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strategik</a:t>
            </a:r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rolidan</a:t>
            </a:r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foydalanish</a:t>
            </a:r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imkoniyatini</a:t>
            </a:r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taqdim</a:t>
            </a:r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etish</a:t>
            </a:r>
            <a:endParaRPr lang="ru-RU" sz="2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4395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48680"/>
            <a:ext cx="8424936" cy="49685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999072" y="5647191"/>
            <a:ext cx="7245335" cy="830997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n-US" sz="2400" b="1" dirty="0" err="1"/>
              <a:t>Strategiyani</a:t>
            </a:r>
            <a:r>
              <a:rPr lang="en-US" sz="2400" b="1" dirty="0"/>
              <a:t> </a:t>
            </a:r>
            <a:r>
              <a:rPr lang="en-US" sz="2400" b="1" dirty="0" err="1"/>
              <a:t>amalga</a:t>
            </a:r>
            <a:r>
              <a:rPr lang="en-US" sz="2400" b="1" dirty="0"/>
              <a:t> </a:t>
            </a:r>
            <a:r>
              <a:rPr lang="en-US" sz="2400" b="1" dirty="0" err="1"/>
              <a:t>oshirishni</a:t>
            </a:r>
            <a:r>
              <a:rPr lang="en-US" sz="2400" b="1" dirty="0"/>
              <a:t> </a:t>
            </a:r>
            <a:r>
              <a:rPr lang="en-US" sz="2400" b="1" dirty="0" err="1" smtClean="0"/>
              <a:t>qo'llab-quvvatlash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componentlari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5167438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96752"/>
            <a:ext cx="8964488" cy="53285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547664" y="476672"/>
            <a:ext cx="5868605" cy="584775"/>
          </a:xfrm>
          <a:prstGeom prst="rect">
            <a:avLst/>
          </a:prstGeom>
          <a:solidFill>
            <a:srgbClr val="24FC2E"/>
          </a:solidFill>
        </p:spPr>
        <p:txBody>
          <a:bodyPr wrap="square">
            <a:spAutoFit/>
          </a:bodyPr>
          <a:lstStyle/>
          <a:p>
            <a:pPr algn="ctr"/>
            <a:r>
              <a:rPr lang="en-US" sz="3200" i="1" dirty="0" err="1"/>
              <a:t>Strategik</a:t>
            </a:r>
            <a:r>
              <a:rPr lang="en-US" sz="3200" i="1" dirty="0"/>
              <a:t> </a:t>
            </a:r>
            <a:r>
              <a:rPr lang="en-US" sz="3200" i="1" dirty="0" err="1"/>
              <a:t>amalga</a:t>
            </a:r>
            <a:r>
              <a:rPr lang="en-US" sz="3200" i="1" dirty="0"/>
              <a:t> </a:t>
            </a:r>
            <a:r>
              <a:rPr lang="en-US" sz="3200" i="1" dirty="0" err="1"/>
              <a:t>oshirish</a:t>
            </a:r>
            <a:r>
              <a:rPr lang="en-US" sz="3200" i="1" dirty="0"/>
              <a:t> </a:t>
            </a:r>
            <a:r>
              <a:rPr lang="en-US" sz="3200" i="1" dirty="0" err="1"/>
              <a:t>jarayoni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4880618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45" t="38492" r="50477" b="22024"/>
          <a:stretch/>
        </p:blipFill>
        <p:spPr bwMode="auto">
          <a:xfrm>
            <a:off x="899592" y="260648"/>
            <a:ext cx="7344816" cy="4680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83568" y="4941168"/>
            <a:ext cx="7848872" cy="170100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5 P </a:t>
            </a:r>
            <a:r>
              <a:rPr lang="en-US" sz="32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ning</a:t>
            </a:r>
            <a:r>
              <a:rPr lang="en-US" sz="32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strategik</a:t>
            </a:r>
            <a:r>
              <a:rPr lang="en-US" sz="32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amalga</a:t>
            </a:r>
            <a:r>
              <a:rPr lang="en-US" sz="32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oshirish</a:t>
            </a:r>
            <a:r>
              <a:rPr lang="en-US" sz="32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modeli</a:t>
            </a:r>
            <a:endParaRPr lang="en-US" sz="3200" b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ctr"/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(Mildred 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Golden Pryor, Donna Anderson, Leslie Toombs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va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Jon X. 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Humphreys, 1998) </a:t>
            </a:r>
            <a:r>
              <a:rPr lang="en-US" sz="32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endParaRPr lang="ru-RU" sz="32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2471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48" t="22619" r="40431" b="4372"/>
          <a:stretch/>
        </p:blipFill>
        <p:spPr bwMode="auto">
          <a:xfrm>
            <a:off x="823394" y="116632"/>
            <a:ext cx="7925070" cy="6741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79512" y="332656"/>
            <a:ext cx="2664296" cy="57606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5P </a:t>
            </a:r>
            <a:r>
              <a:rPr lang="en-US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modeli</a:t>
            </a:r>
            <a:endParaRPr lang="ru-RU" sz="32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3060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381" t="28243" r="21010" b="33447"/>
          <a:stretch/>
        </p:blipFill>
        <p:spPr bwMode="auto">
          <a:xfrm>
            <a:off x="107504" y="188640"/>
            <a:ext cx="8856984" cy="56325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755576" y="5821146"/>
            <a:ext cx="748883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 err="1"/>
              <a:t>Strategiyani</a:t>
            </a:r>
            <a:r>
              <a:rPr lang="en-US" sz="2400" b="1" dirty="0"/>
              <a:t> </a:t>
            </a:r>
            <a:r>
              <a:rPr lang="en-US" sz="2400" b="1" dirty="0" err="1"/>
              <a:t>amalga</a:t>
            </a:r>
            <a:r>
              <a:rPr lang="en-US" sz="2400" b="1" dirty="0"/>
              <a:t> </a:t>
            </a:r>
            <a:r>
              <a:rPr lang="en-US" sz="2400" b="1" dirty="0" err="1"/>
              <a:t>oshirishdagi</a:t>
            </a:r>
            <a:r>
              <a:rPr lang="en-US" sz="2400" b="1" dirty="0"/>
              <a:t> Kaplan </a:t>
            </a:r>
            <a:r>
              <a:rPr lang="en-US" sz="2400" b="1" dirty="0" err="1"/>
              <a:t>va</a:t>
            </a:r>
            <a:r>
              <a:rPr lang="en-US" sz="2400" b="1" dirty="0"/>
              <a:t> Norton  4 ta </a:t>
            </a:r>
            <a:r>
              <a:rPr lang="en-US" sz="2400" b="1" dirty="0" err="1"/>
              <a:t>to'siqlari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453590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31" t="9722" r="22344" b="42223"/>
          <a:stretch/>
        </p:blipFill>
        <p:spPr bwMode="auto">
          <a:xfrm>
            <a:off x="0" y="103460"/>
            <a:ext cx="9144000" cy="6754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6154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218</TotalTime>
  <Words>272</Words>
  <Application>Microsoft Office PowerPoint</Application>
  <PresentationFormat>Экран (4:3)</PresentationFormat>
  <Paragraphs>35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User_001</dc:creator>
  <cp:lastModifiedBy>User Windows</cp:lastModifiedBy>
  <cp:revision>21</cp:revision>
  <dcterms:created xsi:type="dcterms:W3CDTF">2024-10-17T11:03:58Z</dcterms:created>
  <dcterms:modified xsi:type="dcterms:W3CDTF">2024-10-17T17:03:09Z</dcterms:modified>
</cp:coreProperties>
</file>